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Patrick Hand"/>
      <p:regular r:id="rId11"/>
    </p:embeddedFont>
    <p:embeddedFont>
      <p:font typeface="Caveat"/>
      <p:regular r:id="rId12"/>
      <p:bold r:id="rId13"/>
    </p:embeddedFont>
    <p:embeddedFont>
      <p:font typeface="Roboto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PatrickHand-regular.fntdata"/><Relationship Id="rId10" Type="http://schemas.openxmlformats.org/officeDocument/2006/relationships/slide" Target="slides/slide5.xml"/><Relationship Id="rId13" Type="http://schemas.openxmlformats.org/officeDocument/2006/relationships/font" Target="fonts/Caveat-bold.fntdata"/><Relationship Id="rId12" Type="http://schemas.openxmlformats.org/officeDocument/2006/relationships/font" Target="fonts/Caveat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-bold.fntdata"/><Relationship Id="rId14" Type="http://schemas.openxmlformats.org/officeDocument/2006/relationships/font" Target="fonts/Roboto-regular.fntdata"/><Relationship Id="rId17" Type="http://schemas.openxmlformats.org/officeDocument/2006/relationships/font" Target="fonts/Roboto-boldItalic.fntdata"/><Relationship Id="rId16" Type="http://schemas.openxmlformats.org/officeDocument/2006/relationships/font" Target="fonts/Robot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b7691ea0c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b7691ea0c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b7691ea0c8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b7691ea0c8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b7691ea0c8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b7691ea0c8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b7691ea0c8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b7691ea0c8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F4CCCC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youtu.be/j1ki8wwF_60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www.enciklopedija.hr/natuknica.aspx?id=33351" TargetMode="External"/><Relationship Id="rId4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hr" sz="6000">
                <a:solidFill>
                  <a:srgbClr val="980000"/>
                </a:solidFill>
                <a:latin typeface="Caveat"/>
                <a:ea typeface="Caveat"/>
                <a:cs typeface="Caveat"/>
                <a:sym typeface="Caveat"/>
              </a:rPr>
              <a:t>REVOLUCIJE 1848./1849.</a:t>
            </a:r>
            <a:endParaRPr sz="6000">
              <a:solidFill>
                <a:srgbClr val="980000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06400" lvl="0" marL="45720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Patrick Hand"/>
              <a:buChar char="-"/>
            </a:pPr>
            <a:r>
              <a:rPr lang="hr">
                <a:solidFill>
                  <a:srgbClr val="000000"/>
                </a:solidFill>
                <a:latin typeface="Patrick Hand"/>
                <a:ea typeface="Patrick Hand"/>
                <a:cs typeface="Patrick Hand"/>
                <a:sym typeface="Patrick Hand"/>
              </a:rPr>
              <a:t>samostalan rad-</a:t>
            </a:r>
            <a:endParaRPr>
              <a:solidFill>
                <a:srgbClr val="000000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hr" sz="3000">
                <a:solidFill>
                  <a:srgbClr val="980000"/>
                </a:solidFill>
                <a:highlight>
                  <a:srgbClr val="FFFFFF"/>
                </a:highlight>
                <a:latin typeface="Caveat"/>
                <a:ea typeface="Caveat"/>
                <a:cs typeface="Caveat"/>
                <a:sym typeface="Caveat"/>
              </a:rPr>
              <a:t>REVOLUCIJE 1848./1849. ili PROLJEĆE NARODA</a:t>
            </a:r>
            <a:endParaRPr b="1" sz="3000">
              <a:solidFill>
                <a:srgbClr val="980000"/>
              </a:solidFill>
              <a:highlight>
                <a:srgbClr val="FFFFFF"/>
              </a:highlight>
              <a:latin typeface="Caveat"/>
              <a:ea typeface="Caveat"/>
              <a:cs typeface="Caveat"/>
              <a:sym typeface="Caveat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350"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hr">
                <a:solidFill>
                  <a:schemeClr val="dk1"/>
                </a:solidFill>
                <a:highlight>
                  <a:srgbClr val="FFFFFF"/>
                </a:highlight>
                <a:latin typeface="Patrick Hand"/>
                <a:ea typeface="Patrick Hand"/>
                <a:cs typeface="Patrick Hand"/>
                <a:sym typeface="Patrick Hand"/>
              </a:rPr>
              <a:t>Uz pomoć udžbenika  na str.72./73., u bilježnicu, odgovori na pitanja:</a:t>
            </a:r>
            <a:endParaRPr>
              <a:solidFill>
                <a:schemeClr val="dk1"/>
              </a:solidFill>
              <a:highlight>
                <a:srgbClr val="FFFFFF"/>
              </a:highlight>
              <a:latin typeface="Patrick Hand"/>
              <a:ea typeface="Patrick Hand"/>
              <a:cs typeface="Patrick Hand"/>
              <a:sym typeface="Patrick Hand"/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</a:pPr>
            <a:r>
              <a:rPr lang="hr">
                <a:solidFill>
                  <a:schemeClr val="dk1"/>
                </a:solidFill>
                <a:highlight>
                  <a:srgbClr val="FFFFFF"/>
                </a:highlight>
                <a:latin typeface="Patrick Hand"/>
                <a:ea typeface="Patrick Hand"/>
                <a:cs typeface="Patrick Hand"/>
                <a:sym typeface="Patrick Hand"/>
              </a:rPr>
              <a:t>zašto ovo razdoblje nazivamo </a:t>
            </a:r>
            <a:r>
              <a:rPr b="1" i="1" lang="hr">
                <a:solidFill>
                  <a:schemeClr val="dk1"/>
                </a:solidFill>
                <a:highlight>
                  <a:srgbClr val="FFFFFF"/>
                </a:highlight>
                <a:latin typeface="Patrick Hand"/>
                <a:ea typeface="Patrick Hand"/>
                <a:cs typeface="Patrick Hand"/>
                <a:sym typeface="Patrick Hand"/>
              </a:rPr>
              <a:t>proljeće naroda?</a:t>
            </a:r>
            <a:endParaRPr b="1" i="1">
              <a:solidFill>
                <a:schemeClr val="dk1"/>
              </a:solidFill>
              <a:highlight>
                <a:srgbClr val="FFFFFF"/>
              </a:highlight>
              <a:latin typeface="Patrick Hand"/>
              <a:ea typeface="Patrick Hand"/>
              <a:cs typeface="Patrick Hand"/>
              <a:sym typeface="Patrick Hand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atrick Hand"/>
              <a:buChar char="●"/>
            </a:pPr>
            <a:r>
              <a:rPr lang="hr">
                <a:solidFill>
                  <a:schemeClr val="dk1"/>
                </a:solidFill>
                <a:highlight>
                  <a:srgbClr val="FFFFFF"/>
                </a:highlight>
                <a:latin typeface="Patrick Hand"/>
                <a:ea typeface="Patrick Hand"/>
                <a:cs typeface="Patrick Hand"/>
                <a:sym typeface="Patrick Hand"/>
              </a:rPr>
              <a:t>u kojim državama izbijaju revolucije?</a:t>
            </a:r>
            <a:endParaRPr>
              <a:solidFill>
                <a:schemeClr val="dk1"/>
              </a:solidFill>
              <a:highlight>
                <a:srgbClr val="FFFFFF"/>
              </a:highlight>
              <a:latin typeface="Patrick Hand"/>
              <a:ea typeface="Patrick Hand"/>
              <a:cs typeface="Patrick Hand"/>
              <a:sym typeface="Patrick Hand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atrick Hand"/>
              <a:buChar char="●"/>
            </a:pPr>
            <a:r>
              <a:rPr lang="hr">
                <a:solidFill>
                  <a:schemeClr val="dk1"/>
                </a:solidFill>
                <a:highlight>
                  <a:srgbClr val="FFFFFF"/>
                </a:highlight>
                <a:latin typeface="Patrick Hand"/>
                <a:ea typeface="Patrick Hand"/>
                <a:cs typeface="Patrick Hand"/>
                <a:sym typeface="Patrick Hand"/>
              </a:rPr>
              <a:t>koja je važnost revolucija 1848./1849.?</a:t>
            </a:r>
            <a:endParaRPr>
              <a:solidFill>
                <a:schemeClr val="dk1"/>
              </a:solidFill>
              <a:highlight>
                <a:srgbClr val="FFFFFF"/>
              </a:highlight>
              <a:latin typeface="Patrick Hand"/>
              <a:ea typeface="Patrick Hand"/>
              <a:cs typeface="Patrick Hand"/>
              <a:sym typeface="Patrick Hand"/>
            </a:endParaRPr>
          </a:p>
          <a:p>
            <a:pPr indent="0" lvl="0" marL="0" rtl="0" algn="l">
              <a:spcBef>
                <a:spcPts val="18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r">
                <a:solidFill>
                  <a:srgbClr val="000000"/>
                </a:solidFill>
                <a:latin typeface="Patrick Hand"/>
                <a:ea typeface="Patrick Hand"/>
                <a:cs typeface="Patrick Hand"/>
                <a:sym typeface="Patrick Hand"/>
              </a:rPr>
              <a:t>Pogledaj prve dvije minute emisije Tv kalendar. </a:t>
            </a:r>
            <a:endParaRPr>
              <a:solidFill>
                <a:srgbClr val="000000"/>
              </a:solidFill>
              <a:latin typeface="Patrick Hand"/>
              <a:ea typeface="Patrick Hand"/>
              <a:cs typeface="Patrick Hand"/>
              <a:sym typeface="Patrick Hand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hr">
                <a:solidFill>
                  <a:srgbClr val="000000"/>
                </a:solidFill>
                <a:latin typeface="Patrick Hand"/>
                <a:ea typeface="Patrick Hand"/>
                <a:cs typeface="Patrick Hand"/>
                <a:sym typeface="Patrick Hand"/>
              </a:rPr>
              <a:t>U bilježnicu zapiši:</a:t>
            </a:r>
            <a:endParaRPr>
              <a:solidFill>
                <a:srgbClr val="000000"/>
              </a:solidFill>
              <a:latin typeface="Patrick Hand"/>
              <a:ea typeface="Patrick Hand"/>
              <a:cs typeface="Patrick Hand"/>
              <a:sym typeface="Patrick Hand"/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Patrick Hand"/>
              <a:buChar char="●"/>
            </a:pPr>
            <a:r>
              <a:rPr lang="hr">
                <a:solidFill>
                  <a:srgbClr val="000000"/>
                </a:solidFill>
                <a:latin typeface="Patrick Hand"/>
                <a:ea typeface="Patrick Hand"/>
                <a:cs typeface="Patrick Hand"/>
                <a:sym typeface="Patrick Hand"/>
              </a:rPr>
              <a:t>uzroke revolucija</a:t>
            </a:r>
            <a:endParaRPr>
              <a:solidFill>
                <a:srgbClr val="000000"/>
              </a:solidFill>
              <a:latin typeface="Patrick Hand"/>
              <a:ea typeface="Patrick Hand"/>
              <a:cs typeface="Patrick Hand"/>
              <a:sym typeface="Patrick Hand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Patrick Hand"/>
              <a:buChar char="●"/>
            </a:pPr>
            <a:r>
              <a:rPr lang="hr">
                <a:solidFill>
                  <a:srgbClr val="000000"/>
                </a:solidFill>
                <a:latin typeface="Patrick Hand"/>
                <a:ea typeface="Patrick Hand"/>
                <a:cs typeface="Patrick Hand"/>
                <a:sym typeface="Patrick Hand"/>
              </a:rPr>
              <a:t>posljedice revolucija</a:t>
            </a:r>
            <a:endParaRPr>
              <a:solidFill>
                <a:srgbClr val="000000"/>
              </a:solidFill>
              <a:latin typeface="Patrick Hand"/>
              <a:ea typeface="Patrick Hand"/>
              <a:cs typeface="Patrick Hand"/>
              <a:sym typeface="Patrick Hand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Patrick Hand"/>
              <a:buChar char="●"/>
            </a:pPr>
            <a:r>
              <a:rPr lang="hr">
                <a:solidFill>
                  <a:srgbClr val="000000"/>
                </a:solidFill>
                <a:latin typeface="Patrick Hand"/>
                <a:ea typeface="Patrick Hand"/>
                <a:cs typeface="Patrick Hand"/>
                <a:sym typeface="Patrick Hand"/>
              </a:rPr>
              <a:t>u kojim su zemljama revolucije imale nacionalni, a u kojima socijalni karakter</a:t>
            </a:r>
            <a:endParaRPr>
              <a:solidFill>
                <a:srgbClr val="000000"/>
              </a:solidFill>
              <a:latin typeface="Patrick Hand"/>
              <a:ea typeface="Patrick Hand"/>
              <a:cs typeface="Patrick Hand"/>
              <a:sym typeface="Patrick Hand"/>
            </a:endParaRPr>
          </a:p>
          <a:p>
            <a:pPr indent="0" lvl="0" marL="0" rtl="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rgbClr val="000000"/>
              </a:solidFill>
              <a:latin typeface="Patrick Hand"/>
              <a:ea typeface="Patrick Hand"/>
              <a:cs typeface="Patrick Hand"/>
              <a:sym typeface="Patrick Hand"/>
            </a:endParaRPr>
          </a:p>
          <a:p>
            <a:pPr indent="0" lvl="0" marL="0" rtl="0" algn="l">
              <a:spcBef>
                <a:spcPts val="1200"/>
              </a:spcBef>
              <a:spcAft>
                <a:spcPts val="1600"/>
              </a:spcAft>
              <a:buNone/>
            </a:pPr>
            <a:r>
              <a:rPr lang="hr" u="sng">
                <a:solidFill>
                  <a:schemeClr val="hlink"/>
                </a:solidFill>
                <a:hlinkClick r:id="rId3"/>
              </a:rPr>
              <a:t>Tv kalendar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hr" sz="3000">
                <a:solidFill>
                  <a:srgbClr val="980000"/>
                </a:solidFill>
                <a:latin typeface="Caveat"/>
                <a:ea typeface="Caveat"/>
                <a:cs typeface="Caveat"/>
                <a:sym typeface="Caveat"/>
              </a:rPr>
              <a:t>LAJOS KOSSUTH</a:t>
            </a:r>
            <a:endParaRPr b="1" sz="3000">
              <a:solidFill>
                <a:srgbClr val="980000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hr" u="sng">
                <a:solidFill>
                  <a:schemeClr val="hlink"/>
                </a:solidFill>
                <a:highlight>
                  <a:srgbClr val="FFFFFF"/>
                </a:highlight>
                <a:latin typeface="Patrick Hand"/>
                <a:ea typeface="Patrick Hand"/>
                <a:cs typeface="Patrick Hand"/>
                <a:sym typeface="Patrick Hand"/>
                <a:hlinkClick r:id="rId3"/>
              </a:rPr>
              <a:t>ISTRAŽI</a:t>
            </a:r>
            <a:endParaRPr b="1">
              <a:solidFill>
                <a:schemeClr val="dk1"/>
              </a:solidFill>
              <a:highlight>
                <a:srgbClr val="FFFFFF"/>
              </a:highlight>
              <a:latin typeface="Patrick Hand"/>
              <a:ea typeface="Patrick Hand"/>
              <a:cs typeface="Patrick Hand"/>
              <a:sym typeface="Patrick Hand"/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atrick Hand"/>
              <a:buChar char="●"/>
            </a:pPr>
            <a:r>
              <a:rPr lang="hr">
                <a:solidFill>
                  <a:schemeClr val="dk1"/>
                </a:solidFill>
                <a:highlight>
                  <a:srgbClr val="FFFFFF"/>
                </a:highlight>
                <a:latin typeface="Patrick Hand"/>
                <a:ea typeface="Patrick Hand"/>
                <a:cs typeface="Patrick Hand"/>
                <a:sym typeface="Patrick Hand"/>
              </a:rPr>
              <a:t>tko je bio Lajos Kossuth i kakva je njegova uloga u revoluciji 1848./49.</a:t>
            </a:r>
            <a:endParaRPr>
              <a:solidFill>
                <a:schemeClr val="dk1"/>
              </a:solidFill>
              <a:highlight>
                <a:srgbClr val="FFFFFF"/>
              </a:highlight>
              <a:latin typeface="Patrick Hand"/>
              <a:ea typeface="Patrick Hand"/>
              <a:cs typeface="Patrick Hand"/>
              <a:sym typeface="Patrick Hand"/>
            </a:endParaRPr>
          </a:p>
          <a:p>
            <a:pPr indent="0" lvl="0" marL="0" rtl="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hr">
                <a:solidFill>
                  <a:schemeClr val="dk1"/>
                </a:solidFill>
                <a:highlight>
                  <a:srgbClr val="FFFFFF"/>
                </a:highlight>
                <a:latin typeface="Patrick Hand"/>
                <a:ea typeface="Patrick Hand"/>
                <a:cs typeface="Patrick Hand"/>
                <a:sym typeface="Patrick Hand"/>
              </a:rPr>
              <a:t>Napiši par rečenica u bilježnicu.</a:t>
            </a:r>
            <a:endParaRPr>
              <a:solidFill>
                <a:schemeClr val="dk1"/>
              </a:solidFill>
              <a:highlight>
                <a:srgbClr val="FFFFFF"/>
              </a:highlight>
              <a:latin typeface="Patrick Hand"/>
              <a:ea typeface="Patrick Hand"/>
              <a:cs typeface="Patrick Hand"/>
              <a:sym typeface="Patrick Hand"/>
            </a:endParaRPr>
          </a:p>
          <a:p>
            <a:pPr indent="0" lvl="0" marL="0" rtl="0" algn="l">
              <a:spcBef>
                <a:spcPts val="1200"/>
              </a:spcBef>
              <a:spcAft>
                <a:spcPts val="1600"/>
              </a:spcAft>
              <a:buNone/>
            </a:pPr>
            <a:r>
              <a:t/>
            </a:r>
            <a:endParaRPr>
              <a:latin typeface="Patrick Hand"/>
              <a:ea typeface="Patrick Hand"/>
              <a:cs typeface="Patrick Hand"/>
              <a:sym typeface="Patrick Hand"/>
            </a:endParaRPr>
          </a:p>
        </p:txBody>
      </p:sp>
      <p:pic>
        <p:nvPicPr>
          <p:cNvPr id="74" name="Google Shape;74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453650" y="2052275"/>
            <a:ext cx="2090951" cy="2678774"/>
          </a:xfrm>
          <a:prstGeom prst="rect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214650" y="1103950"/>
            <a:ext cx="225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r">
                <a:solidFill>
                  <a:schemeClr val="dk1"/>
                </a:solidFill>
                <a:highlight>
                  <a:srgbClr val="FFFFFF"/>
                </a:highlight>
                <a:latin typeface="Patrick Hand"/>
                <a:ea typeface="Patrick Hand"/>
                <a:cs typeface="Patrick Hand"/>
                <a:sym typeface="Patrick Hand"/>
              </a:rPr>
              <a:t>Kako bi ti bilo lakše pratiti i uspoređivati događaje, možeš se koristiti tablicom iz predloška.</a:t>
            </a:r>
            <a:endParaRPr>
              <a:solidFill>
                <a:schemeClr val="dk1"/>
              </a:solidFill>
              <a:highlight>
                <a:srgbClr val="FFFFFF"/>
              </a:highlight>
              <a:latin typeface="Patrick Hand"/>
              <a:ea typeface="Patrick Hand"/>
              <a:cs typeface="Patrick Hand"/>
              <a:sym typeface="Patrick Hand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35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80" name="Google Shape;80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40275" y="576250"/>
            <a:ext cx="5836274" cy="4312499"/>
          </a:xfrm>
          <a:prstGeom prst="rect">
            <a:avLst/>
          </a:prstGeom>
          <a:noFill/>
          <a:ln cap="flat" cmpd="sng" w="28575">
            <a:solidFill>
              <a:srgbClr val="980000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